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4"/>
  </p:notesMasterIdLst>
  <p:handoutMasterIdLst>
    <p:handoutMasterId r:id="rId35"/>
  </p:handoutMasterIdLst>
  <p:sldIdLst>
    <p:sldId id="321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7" r:id="rId11"/>
    <p:sldId id="353" r:id="rId12"/>
    <p:sldId id="355" r:id="rId13"/>
    <p:sldId id="356" r:id="rId14"/>
    <p:sldId id="358" r:id="rId15"/>
    <p:sldId id="359" r:id="rId16"/>
    <p:sldId id="357" r:id="rId17"/>
    <p:sldId id="360" r:id="rId18"/>
    <p:sldId id="361" r:id="rId19"/>
    <p:sldId id="362" r:id="rId20"/>
    <p:sldId id="363" r:id="rId21"/>
    <p:sldId id="364" r:id="rId22"/>
    <p:sldId id="365" r:id="rId23"/>
    <p:sldId id="334" r:id="rId24"/>
    <p:sldId id="342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xmlns="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xmlns="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xmlns="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xmlns="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xmlns="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xmlns="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xmlns="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xmlns="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xmlns="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xmlns="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xmlns="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xmlns="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xmlns="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xmlns="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xmlns="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xmlns="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xmlns="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xmlns="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xmlns="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xmlns="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xmlns="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xmlns="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xmlns="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xmlns="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xmlns="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xmlns="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xmlns="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xmlns="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xmlns="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xmlns="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xmlns="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xmlns="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xmlns="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xmlns="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xmlns="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xmlns="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xmlns="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xmlns="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xmlns="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xmlns="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xmlns="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xmlns="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xmlns="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xmlns="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xmlns="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xmlns="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xmlns="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xmlns="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xmlns="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xmlns="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xmlns="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xmlns="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xmlns="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xmlns="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xmlns="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xmlns="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xmlns="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xmlns="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xmlns="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xmlns="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xmlns="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xmlns="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xmlns="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xmlns="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xmlns="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xmlns="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xmlns="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xmlns="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xmlns="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xmlns="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xmlns="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xmlns="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xmlns="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xmlns="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xmlns="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xmlns="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xmlns="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xmlns="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xmlns="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xmlns="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xmlns="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xmlns="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xmlns="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xmlns="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xmlns="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xmlns="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xmlns="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xmlns="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xmlns="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xmlns="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xmlns="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xmlns="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xmlns="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xmlns="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xmlns="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xmlns="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xmlns="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xmlns="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xmlns="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xmlns="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xmlns="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xmlns="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xmlns="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xmlns="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xmlns="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xmlns="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xmlns="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xmlns="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xmlns="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xmlns="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xmlns="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xmlns="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xmlns="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xmlns="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xmlns="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xmlns="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xmlns="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xmlns="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xmlns="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xmlns="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xmlns="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xmlns="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xmlns="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xmlns="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xmlns="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xmlns="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xmlns="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xmlns="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xmlns="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xmlns="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xmlns="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xmlns="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xmlns="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xmlns="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xmlns="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xmlns="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xmlns="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xmlns="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xmlns="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xmlns="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xmlns="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xmlns="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xmlns="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xmlns="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xmlns="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xmlns="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xmlns="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xmlns="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xmlns="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xmlns="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xmlns="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xmlns="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xmlns="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xmlns="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xmlns="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xmlns="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xmlns="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xmlns="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xmlns="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xmlns="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xmlns="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xmlns="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xmlns="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xmlns="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xmlns="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xmlns="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xmlns="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xmlns="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xmlns="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xmlns="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xmlns="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xmlns="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xmlns="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xmlns="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xmlns="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xmlns="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xmlns="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xmlns="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xmlns="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xmlns="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xmlns="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xmlns="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xmlns="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xmlns="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xmlns="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xmlns="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xmlns="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xmlns="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xmlns="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xmlns="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xmlns="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xmlns="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xmlns="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xmlns="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xmlns="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xmlns="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xmlns="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xmlns="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xmlns="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xmlns="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xmlns="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xmlns="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xmlns="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xmlns="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xmlns="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xmlns="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xmlns="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xmlns="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xmlns="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xmlns="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xmlns="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xmlns="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xmlns="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xmlns="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xmlns="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xmlns="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xmlns="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xmlns="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xmlns="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xmlns="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xmlns="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xmlns="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xmlns="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xmlns="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xmlns="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xmlns="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xmlns="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xmlns="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xmlns="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xmlns="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xmlns="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xmlns="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xmlns="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xmlns="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xmlns="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xmlns="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xmlns="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xmlns="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xmlns="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xmlns="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xmlns="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xmlns="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xmlns="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xmlns="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xmlns="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xmlns="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xmlns="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xmlns="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xmlns="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xmlns="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xmlns="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xmlns="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xmlns="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xmlns="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xmlns="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xmlns="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xmlns="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6/30/2021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xmlns="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Тестирование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xmlns="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Золотой Будда с много оружий Стоковое Изображение - изображение  насчитывающей : 35305539"/>
          <p:cNvPicPr>
            <a:picLocks noChangeAspect="1" noChangeArrowheads="1"/>
          </p:cNvPicPr>
          <p:nvPr/>
        </p:nvPicPr>
        <p:blipFill>
          <a:blip r:embed="rId2" cstate="print"/>
          <a:srcRect b="9319"/>
          <a:stretch>
            <a:fillRect/>
          </a:stretch>
        </p:blipFill>
        <p:spPr bwMode="auto">
          <a:xfrm>
            <a:off x="3479544" y="2632718"/>
            <a:ext cx="12382500" cy="826594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65125" y="630196"/>
            <a:ext cx="93490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Ручное тестирование</a:t>
            </a:r>
            <a:endParaRPr lang="ru-RU" sz="8000" dirty="0"/>
          </a:p>
        </p:txBody>
      </p:sp>
      <p:pic>
        <p:nvPicPr>
          <p:cNvPr id="76804" name="Picture 4" descr="ASP.NET Core Swagger UI Authorization using IdentityServer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2646" y="4814874"/>
            <a:ext cx="1747366" cy="489263"/>
          </a:xfrm>
          <a:prstGeom prst="rect">
            <a:avLst/>
          </a:prstGeom>
          <a:noFill/>
        </p:spPr>
      </p:pic>
      <p:pic>
        <p:nvPicPr>
          <p:cNvPr id="76806" name="Picture 6" descr="Postman Surpasses 10 Million Users as API Usage Booms | Business W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2376" y="3311610"/>
            <a:ext cx="1689036" cy="882522"/>
          </a:xfrm>
          <a:prstGeom prst="rect">
            <a:avLst/>
          </a:prstGeom>
          <a:noFill/>
        </p:spPr>
      </p:pic>
      <p:pic>
        <p:nvPicPr>
          <p:cNvPr id="76808" name="Picture 8" descr="Notepad++ 8.1 для Windows - Скачат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9942" y="4460789"/>
            <a:ext cx="1141885" cy="1141885"/>
          </a:xfrm>
          <a:prstGeom prst="rect">
            <a:avLst/>
          </a:prstGeom>
          <a:noFill/>
        </p:spPr>
      </p:pic>
      <p:pic>
        <p:nvPicPr>
          <p:cNvPr id="76810" name="Picture 10" descr="Top 3 SoapUI Alternatives in 2020 | Research Done For Yo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0185" y="6808575"/>
            <a:ext cx="3244576" cy="1004628"/>
          </a:xfrm>
          <a:prstGeom prst="rect">
            <a:avLst/>
          </a:prstGeom>
          <a:noFill/>
        </p:spPr>
      </p:pic>
      <p:pic>
        <p:nvPicPr>
          <p:cNvPr id="76812" name="Picture 12" descr="5. Allure Report. Okay guys. We design the test strategy… | by Ali Pala |  Medium"/>
          <p:cNvPicPr>
            <a:picLocks noChangeAspect="1" noChangeArrowheads="1"/>
          </p:cNvPicPr>
          <p:nvPr/>
        </p:nvPicPr>
        <p:blipFill>
          <a:blip r:embed="rId7" cstate="print"/>
          <a:srcRect l="32466" r="33642"/>
          <a:stretch>
            <a:fillRect/>
          </a:stretch>
        </p:blipFill>
        <p:spPr bwMode="auto">
          <a:xfrm>
            <a:off x="12466609" y="6932141"/>
            <a:ext cx="1039325" cy="919977"/>
          </a:xfrm>
          <a:prstGeom prst="rect">
            <a:avLst/>
          </a:prstGeom>
          <a:noFill/>
        </p:spPr>
      </p:pic>
      <p:pic>
        <p:nvPicPr>
          <p:cNvPr id="76814" name="Picture 14" descr="Gurock TestRail Professional - лицензия, русская версия, цена - на  Syssoft.r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48754" y="8334031"/>
            <a:ext cx="3127731" cy="1279526"/>
          </a:xfrm>
          <a:prstGeom prst="rect">
            <a:avLst/>
          </a:prstGeom>
          <a:noFill/>
        </p:spPr>
      </p:pic>
      <p:sp>
        <p:nvSpPr>
          <p:cNvPr id="76816" name="AutoShape 16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818" name="AutoShape 18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6820" name="Picture 20" descr="App Store: Chrome – браузер от Google"/>
          <p:cNvPicPr>
            <a:picLocks noChangeAspect="1" noChangeArrowheads="1"/>
          </p:cNvPicPr>
          <p:nvPr/>
        </p:nvPicPr>
        <p:blipFill>
          <a:blip r:embed="rId9" cstate="print"/>
          <a:srcRect l="33774" t="21838" r="34875" b="21946"/>
          <a:stretch>
            <a:fillRect/>
          </a:stretch>
        </p:blipFill>
        <p:spPr bwMode="auto">
          <a:xfrm>
            <a:off x="8921578" y="9080427"/>
            <a:ext cx="1655805" cy="1558740"/>
          </a:xfrm>
          <a:prstGeom prst="rect">
            <a:avLst/>
          </a:prstGeom>
          <a:noFill/>
        </p:spPr>
      </p:pic>
      <p:pic>
        <p:nvPicPr>
          <p:cNvPr id="76822" name="Picture 22" descr="A complete guide to JUnit 5 with Java and Gradle | Codingeek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6375" y="8543085"/>
            <a:ext cx="1636155" cy="94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3330" y="506628"/>
            <a:ext cx="1359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ручного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80318" y="3866636"/>
            <a:ext cx="5506654" cy="4362964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Пишем красивый код | Techroc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706" y="3630257"/>
            <a:ext cx="4539992" cy="39612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5728" y="518985"/>
            <a:ext cx="17586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автоматического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18967" y="8166591"/>
            <a:ext cx="3493746" cy="2768122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15421232" y="6573796"/>
            <a:ext cx="642552" cy="326218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5838" y="358346"/>
            <a:ext cx="4878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Сравнение</a:t>
            </a:r>
            <a:endParaRPr lang="ru-RU" sz="8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19880" y="1742300"/>
          <a:ext cx="16014357" cy="90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119"/>
                <a:gridCol w="5338119"/>
                <a:gridCol w="5338119"/>
              </a:tblGrid>
              <a:tr h="8762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Автоматическое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Легко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Сложно</a:t>
                      </a:r>
                      <a:endParaRPr lang="ru-RU" dirty="0"/>
                    </a:p>
                  </a:txBody>
                  <a:tcPr anchor="ctr"/>
                </a:tc>
              </a:tr>
              <a:tr h="2053859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 написания новых кейсов, отличающихся по структуре от предыдущих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 anchor="ctr"/>
                </a:tc>
              </a:tr>
              <a:tr h="1412404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написания новых по аналогии или с комбинаторикой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повторного тестирования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дальше тем хуже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Моментально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Человеческий фактор(ошибки)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больше кейсов тем больше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Минимален</a:t>
                      </a:r>
                      <a:endParaRPr lang="ru-RU" dirty="0"/>
                    </a:p>
                  </a:txBody>
                  <a:tcPr/>
                </a:tc>
              </a:tr>
              <a:tr h="939497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Ручками при каждом прогоне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Сами</a:t>
                      </a:r>
                      <a:r>
                        <a:rPr lang="ru-RU" baseline="0" dirty="0" smtClean="0"/>
                        <a:t> тесты формируют отчет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Возможно ли писать до/вместе</a:t>
                      </a:r>
                      <a:r>
                        <a:rPr lang="ru-RU" baseline="0" dirty="0" smtClean="0"/>
                        <a:t> с кодом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8302" y="345989"/>
            <a:ext cx="12861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Регрессионное тестирование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45056" y="8355483"/>
            <a:ext cx="12466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/>
              <a:t>Обнаружение ошибок в уже протестированных</a:t>
            </a:r>
          </a:p>
          <a:p>
            <a:r>
              <a:rPr lang="ru-RU" sz="4800" dirty="0" smtClean="0"/>
              <a:t> участках исходного кода</a:t>
            </a:r>
            <a:br>
              <a:rPr lang="ru-RU" sz="4800" dirty="0" smtClean="0"/>
            </a:br>
            <a:r>
              <a:rPr lang="ru-RU" sz="4800" dirty="0" smtClean="0"/>
              <a:t>(Повторное тестирование)</a:t>
            </a:r>
            <a:endParaRPr lang="ru-RU" sz="4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 descr="Камень преткновения (Наталья Марьян) / Стихи.р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4537" y="2197771"/>
            <a:ext cx="8036955" cy="4777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76086" y="321275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Приложение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7" idx="4"/>
            <a:endCxn id="11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4"/>
            <a:endCxn id="13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8" idx="4"/>
            <a:endCxn id="13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6"/>
            <a:endCxn id="13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3" idx="4"/>
            <a:endCxn id="16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3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3" idx="3"/>
            <a:endCxn id="15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1" idx="4"/>
            <a:endCxn id="15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49" name="Прямая со стрелкой 48"/>
          <p:cNvCxnSpPr>
            <a:stCxn id="10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582" y="383059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Какой тип тестирования выбрать?</a:t>
            </a:r>
            <a:endParaRPr lang="ru-RU" sz="8000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804" y="3664852"/>
            <a:ext cx="15118519" cy="502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3892" y="4970909"/>
            <a:ext cx="2281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Новый </a:t>
            </a:r>
          </a:p>
          <a:p>
            <a:r>
              <a:rPr lang="ru-RU" sz="3200" dirty="0" smtClean="0"/>
              <a:t>функционал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816282" y="922575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Время</a:t>
            </a:r>
            <a:endParaRPr lang="ru-RU" sz="32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226011" y="6833286"/>
            <a:ext cx="142720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627708" y="6128951"/>
            <a:ext cx="6308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</a:rPr>
              <a:t>Пора писать автоматизацию</a:t>
            </a:r>
            <a:endParaRPr lang="ru-RU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авнобедренный треугольник 10"/>
          <p:cNvSpPr/>
          <p:nvPr/>
        </p:nvSpPr>
        <p:spPr>
          <a:xfrm>
            <a:off x="914401" y="1890583"/>
            <a:ext cx="13357653" cy="8241958"/>
          </a:xfrm>
          <a:prstGeom prst="triangle">
            <a:avLst>
              <a:gd name="adj" fmla="val 49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05392" y="605481"/>
            <a:ext cx="7423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Типы </a:t>
            </a:r>
            <a:r>
              <a:rPr lang="ru-RU" sz="8000" dirty="0" err="1" smtClean="0"/>
              <a:t>автотестов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7544" y="8106032"/>
            <a:ext cx="12455611" cy="210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Unit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9902" y="2438400"/>
            <a:ext cx="4732639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End-to-End(e2e)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Облако 7"/>
          <p:cNvSpPr/>
          <p:nvPr/>
        </p:nvSpPr>
        <p:spPr>
          <a:xfrm>
            <a:off x="2977934" y="3805882"/>
            <a:ext cx="9897763" cy="39418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Интеграционные, модульные, системные, контрактные, сервисные, компонентные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754865" y="3373394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Нагрузочные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783697" y="5651156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Миграционные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6086" y="556058"/>
            <a:ext cx="4741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Unit-</a:t>
            </a:r>
            <a:r>
              <a:rPr lang="ru-RU" sz="8000" dirty="0" smtClean="0"/>
              <a:t>тесты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3805881" y="3027399"/>
            <a:ext cx="1065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1. Простые  и понятные тесты на один метод</a:t>
            </a:r>
            <a:endParaRPr lang="ru-RU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785286" y="3884136"/>
            <a:ext cx="4536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2. Изолированные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64353" y="5680699"/>
            <a:ext cx="11793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4. Имеют количественную и качественную оценку</a:t>
            </a:r>
            <a:endParaRPr lang="ru-R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60572" y="4736769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3. Быстрые</a:t>
            </a:r>
            <a:endParaRPr lang="ru-RU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617" y="6684152"/>
            <a:ext cx="14973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5. Проверяют работоспособность по частям – </a:t>
            </a:r>
          </a:p>
          <a:p>
            <a:r>
              <a:rPr lang="ru-RU" sz="4400" dirty="0" smtClean="0"/>
              <a:t>	</a:t>
            </a:r>
            <a:r>
              <a:rPr lang="ru-RU" sz="4400" b="1" dirty="0" smtClean="0"/>
              <a:t>не дают </a:t>
            </a:r>
            <a:r>
              <a:rPr lang="ru-RU" sz="4400" dirty="0" smtClean="0"/>
              <a:t>уверенности в  работоспособности всего  продукта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022" y="1000902"/>
            <a:ext cx="11747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Давайте уже тесты писать?</a:t>
            </a:r>
            <a:endParaRPr lang="ru-RU" sz="8000" dirty="0"/>
          </a:p>
        </p:txBody>
      </p:sp>
      <p:pic>
        <p:nvPicPr>
          <p:cNvPr id="148482" name="Picture 2" descr="Ну сколько можно уже | Пикаб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085" y="2462133"/>
            <a:ext cx="14305759" cy="8065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2952" y="976183"/>
            <a:ext cx="10835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Что такое тестирование?</a:t>
            </a:r>
            <a:endParaRPr lang="ru-RU" sz="8000" dirty="0"/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946775" y="3429770"/>
            <a:ext cx="119210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4000" dirty="0" smtClean="0"/>
              <a:t>Тестирование программного обеспечения — процесс </a:t>
            </a:r>
            <a:r>
              <a:rPr lang="ru-RU" sz="4000" b="1" dirty="0" smtClean="0"/>
              <a:t>исследования</a:t>
            </a:r>
            <a:r>
              <a:rPr lang="ru-RU" sz="4000" dirty="0" smtClean="0"/>
              <a:t>, испытания программного продукта, имеющий своей целью проверку </a:t>
            </a:r>
            <a:r>
              <a:rPr lang="ru-RU" sz="4000" b="1" dirty="0" smtClean="0"/>
              <a:t>соответствия</a:t>
            </a:r>
            <a:r>
              <a:rPr lang="ru-RU" sz="4000" dirty="0" smtClean="0"/>
              <a:t> между </a:t>
            </a:r>
            <a:r>
              <a:rPr lang="ru-RU" sz="4000" b="1" dirty="0" smtClean="0"/>
              <a:t>реальным поведением </a:t>
            </a:r>
            <a:r>
              <a:rPr lang="ru-RU" sz="4000" dirty="0" smtClean="0"/>
              <a:t>программы и её </a:t>
            </a:r>
            <a:r>
              <a:rPr lang="ru-RU" sz="4000" b="1" dirty="0" smtClean="0"/>
              <a:t>ожидаемым поведением</a:t>
            </a:r>
            <a:r>
              <a:rPr lang="ru-RU" sz="4000" dirty="0" smtClean="0"/>
              <a:t> на конечном наборе тестов, выбранных определённым образом</a:t>
            </a:r>
            <a:endParaRPr lang="ru-RU" sz="4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вал 25"/>
          <p:cNvSpPr/>
          <p:nvPr/>
        </p:nvSpPr>
        <p:spPr>
          <a:xfrm>
            <a:off x="7463482" y="3966519"/>
            <a:ext cx="7500551" cy="653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880022" y="1000902"/>
            <a:ext cx="9369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Компонентные тесты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10008974" y="4736756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7" idx="5"/>
            <a:endCxn id="12" idx="0"/>
          </p:cNvCxnSpPr>
          <p:nvPr/>
        </p:nvCxnSpPr>
        <p:spPr>
          <a:xfrm>
            <a:off x="11984806" y="6118434"/>
            <a:ext cx="779725" cy="13162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53169" y="7492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1607115" y="743464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компонента3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7" idx="3"/>
            <a:endCxn id="10" idx="0"/>
          </p:cNvCxnSpPr>
          <p:nvPr/>
        </p:nvCxnSpPr>
        <p:spPr>
          <a:xfrm flipH="1">
            <a:off x="9510585" y="6118434"/>
            <a:ext cx="837389" cy="13738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4217773" y="4691449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компонента5</a:t>
            </a:r>
            <a:endParaRPr lang="ru-RU" dirty="0"/>
          </a:p>
        </p:txBody>
      </p:sp>
      <p:sp>
        <p:nvSpPr>
          <p:cNvPr id="28" name="Овал 27"/>
          <p:cNvSpPr/>
          <p:nvPr/>
        </p:nvSpPr>
        <p:spPr>
          <a:xfrm>
            <a:off x="6660292" y="238897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метод1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6"/>
            <a:endCxn id="7" idx="2"/>
          </p:cNvCxnSpPr>
          <p:nvPr/>
        </p:nvCxnSpPr>
        <p:spPr>
          <a:xfrm>
            <a:off x="6532605" y="5500817"/>
            <a:ext cx="3476369" cy="45307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8" idx="5"/>
            <a:endCxn id="7" idx="1"/>
          </p:cNvCxnSpPr>
          <p:nvPr/>
        </p:nvCxnSpPr>
        <p:spPr>
          <a:xfrm>
            <a:off x="8636124" y="3770651"/>
            <a:ext cx="1711850" cy="1203163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13645979" y="223245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37" idx="3"/>
            <a:endCxn id="7" idx="7"/>
          </p:cNvCxnSpPr>
          <p:nvPr/>
        </p:nvCxnSpPr>
        <p:spPr>
          <a:xfrm flipH="1">
            <a:off x="11984806" y="3614132"/>
            <a:ext cx="2000173" cy="13596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852616" y="1569308"/>
            <a:ext cx="15235881" cy="9752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7721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Сервисные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3" name="Прямая со стрелкой 22"/>
          <p:cNvCxnSpPr>
            <a:stCxn id="13" idx="4"/>
            <a:endCxn id="18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6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6" idx="4"/>
            <a:endCxn id="19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4" idx="4"/>
            <a:endCxn id="19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8" idx="6"/>
            <a:endCxn id="19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9" idx="4"/>
            <a:endCxn id="21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9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9" idx="3"/>
            <a:endCxn id="20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8" idx="4"/>
            <a:endCxn id="20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17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15635417" y="1441621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3080284" y="2250989"/>
            <a:ext cx="2555133" cy="5645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6356228" y="350931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3353535" y="3387810"/>
            <a:ext cx="3002693" cy="9308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2903838" y="2113004"/>
            <a:ext cx="9737125" cy="850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Интеграционные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4436075" y="6722074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9197546" y="702275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5428736" y="3155093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Севис2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9782433" y="390061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Сервис4</a:t>
            </a:r>
            <a:endParaRPr lang="ru-RU" dirty="0"/>
          </a:p>
        </p:txBody>
      </p:sp>
      <p:sp>
        <p:nvSpPr>
          <p:cNvPr id="40" name="Овал 39"/>
          <p:cNvSpPr/>
          <p:nvPr/>
        </p:nvSpPr>
        <p:spPr>
          <a:xfrm>
            <a:off x="14721017" y="272672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1375052" y="3536092"/>
            <a:ext cx="3345965" cy="6015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5120552" y="489327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1648303" y="4709984"/>
            <a:ext cx="3472249" cy="9926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236940" y="5296930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кафка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16" idx="5"/>
            <a:endCxn id="34" idx="1"/>
          </p:cNvCxnSpPr>
          <p:nvPr/>
        </p:nvCxnSpPr>
        <p:spPr>
          <a:xfrm>
            <a:off x="7021355" y="4536771"/>
            <a:ext cx="488836" cy="99721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13" idx="7"/>
            <a:endCxn id="34" idx="2"/>
          </p:cNvCxnSpPr>
          <p:nvPr/>
        </p:nvCxnSpPr>
        <p:spPr>
          <a:xfrm flipV="1">
            <a:off x="6028694" y="6106298"/>
            <a:ext cx="1208246" cy="8528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7" idx="2"/>
            <a:endCxn id="16" idx="6"/>
          </p:cNvCxnSpPr>
          <p:nvPr/>
        </p:nvCxnSpPr>
        <p:spPr>
          <a:xfrm flipH="1" flipV="1">
            <a:off x="7294606" y="3964461"/>
            <a:ext cx="2487827" cy="74552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17" idx="4"/>
            <a:endCxn id="14" idx="0"/>
          </p:cNvCxnSpPr>
          <p:nvPr/>
        </p:nvCxnSpPr>
        <p:spPr>
          <a:xfrm flipH="1">
            <a:off x="10130481" y="5519352"/>
            <a:ext cx="584887" cy="15034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2" name="Picture 14" descr="Я всё-таки её сделал. | Пикаб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3185" y="2803180"/>
            <a:ext cx="7901031" cy="7901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67586" name="Picture 2" descr="Автоматизированное тестирование: как не выстрелить себе в ногу. Объясняет  Software Engineer in Test Иван Катунов | dev.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315" y="3114631"/>
            <a:ext cx="11125200" cy="6257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Когда две недели не был на уроке труда — Шутки за 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180" y="1482511"/>
            <a:ext cx="7143750" cy="8239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Человек из IT on Twitter: &amp;quot;Как раз актуальный мем подъехал… &amp;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45" y="2177277"/>
            <a:ext cx="12934475" cy="7275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Так ли привлекательна профессия тестировщика/qa-инженера? | QA в декрете |  Яндекс Дзе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227" y="543697"/>
            <a:ext cx="12054741" cy="1043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Блог школы тестировщиков Be-Tester"/>
          <p:cNvPicPr>
            <a:picLocks noChangeAspect="1" noChangeArrowheads="1"/>
          </p:cNvPicPr>
          <p:nvPr/>
        </p:nvPicPr>
        <p:blipFill>
          <a:blip r:embed="rId2" cstate="print"/>
          <a:srcRect b="6922"/>
          <a:stretch>
            <a:fillRect/>
          </a:stretch>
        </p:blipFill>
        <p:spPr bwMode="auto">
          <a:xfrm>
            <a:off x="1930822" y="1161534"/>
            <a:ext cx="15615773" cy="8575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Профессия тестировщик QA: подробный обзор"/>
          <p:cNvPicPr>
            <a:picLocks noChangeAspect="1" noChangeArrowheads="1"/>
          </p:cNvPicPr>
          <p:nvPr/>
        </p:nvPicPr>
        <p:blipFill>
          <a:blip r:embed="rId2" cstate="print"/>
          <a:srcRect r="43880"/>
          <a:stretch>
            <a:fillRect/>
          </a:stretch>
        </p:blipFill>
        <p:spPr bwMode="auto">
          <a:xfrm>
            <a:off x="4383346" y="652119"/>
            <a:ext cx="10049347" cy="1009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894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Реальность - </a:t>
            </a:r>
            <a:endParaRPr lang="ru-RU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756" y="656503"/>
            <a:ext cx="8031891" cy="98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СКАЗОЧНЫЙ ТЕСТИРОВЩИК, Мем Сказочный долбое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8656" y="427751"/>
            <a:ext cx="12496012" cy="10421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Мем: &amp;quot;Баги Баги вокруг&amp;quot; - Все шаблоны - Meme-arsenal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459" y="1458098"/>
            <a:ext cx="13809716" cy="8037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pic>
        <p:nvPicPr>
          <p:cNvPr id="66564" name="Picture 4" descr="Неизвестный Теомист: joker000 — LiveJour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368" y="2743201"/>
            <a:ext cx="8178731" cy="60795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356" t="16763" r="39817" b="50734"/>
          <a:stretch>
            <a:fillRect/>
          </a:stretch>
        </p:blipFill>
        <p:spPr bwMode="auto">
          <a:xfrm>
            <a:off x="11862486" y="3694670"/>
            <a:ext cx="2817341" cy="284205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4463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заказчика</a:t>
            </a:r>
            <a:endParaRPr lang="ru-RU" sz="8000" dirty="0"/>
          </a:p>
        </p:txBody>
      </p:sp>
      <p:pic>
        <p:nvPicPr>
          <p:cNvPr id="7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18459" t="61137" r="55495" b="6925"/>
          <a:stretch>
            <a:fillRect/>
          </a:stretch>
        </p:blipFill>
        <p:spPr bwMode="auto">
          <a:xfrm>
            <a:off x="10602097" y="7574692"/>
            <a:ext cx="2545492" cy="27926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861" t="39233" r="26668" b="19926"/>
          <a:stretch>
            <a:fillRect/>
          </a:stretch>
        </p:blipFill>
        <p:spPr bwMode="auto">
          <a:xfrm>
            <a:off x="11911914" y="5659395"/>
            <a:ext cx="4053016" cy="35711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6418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программиста</a:t>
            </a:r>
            <a:endParaRPr lang="ru-RU" sz="8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245546" y="8106032"/>
            <a:ext cx="852616" cy="1149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765591" y="6606746"/>
            <a:ext cx="1815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SRE</a:t>
            </a:r>
            <a:endParaRPr lang="ru-RU" sz="8000" dirty="0"/>
          </a:p>
        </p:txBody>
      </p:sp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73458" t="69616"/>
          <a:stretch>
            <a:fillRect/>
          </a:stretch>
        </p:blipFill>
        <p:spPr bwMode="auto">
          <a:xfrm>
            <a:off x="15977286" y="8316097"/>
            <a:ext cx="2594001" cy="265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1787612" y="6742668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Всей команды</a:t>
            </a:r>
            <a:endParaRPr lang="ru-RU"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Ручное тестирование vs Автоматизация | Безкоштовний онлайн-курс від  компанії QATestL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342" y="1915297"/>
            <a:ext cx="16099669" cy="82419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00151" y="345988"/>
            <a:ext cx="12351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 мы можем тестировать?</a:t>
            </a:r>
            <a:endParaRPr lang="ru-RU"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5879</TotalTime>
  <Words>255</Words>
  <Application>Microsoft Office PowerPoint</Application>
  <PresentationFormat>Произвольный</PresentationFormat>
  <Paragraphs>114</Paragraphs>
  <Slides>32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503</cp:revision>
  <dcterms:created xsi:type="dcterms:W3CDTF">2020-08-11T16:12:28Z</dcterms:created>
  <dcterms:modified xsi:type="dcterms:W3CDTF">2021-06-30T11:35:36Z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